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sldIdLst>
    <p:sldId id="257" r:id="rId2"/>
    <p:sldId id="259" r:id="rId3"/>
    <p:sldId id="274" r:id="rId4"/>
    <p:sldId id="261" r:id="rId5"/>
    <p:sldId id="296" r:id="rId6"/>
    <p:sldId id="297" r:id="rId7"/>
    <p:sldId id="266" r:id="rId8"/>
    <p:sldId id="267" r:id="rId9"/>
    <p:sldId id="268" r:id="rId10"/>
    <p:sldId id="270" r:id="rId11"/>
    <p:sldId id="272" r:id="rId12"/>
    <p:sldId id="273" r:id="rId13"/>
    <p:sldId id="275" r:id="rId14"/>
    <p:sldId id="288" r:id="rId15"/>
    <p:sldId id="287" r:id="rId16"/>
    <p:sldId id="290" r:id="rId17"/>
    <p:sldId id="292" r:id="rId18"/>
    <p:sldId id="319" r:id="rId19"/>
    <p:sldId id="321" r:id="rId20"/>
    <p:sldId id="289" r:id="rId21"/>
    <p:sldId id="293" r:id="rId22"/>
    <p:sldId id="295" r:id="rId23"/>
    <p:sldId id="320" r:id="rId24"/>
    <p:sldId id="322" r:id="rId25"/>
    <p:sldId id="323" r:id="rId26"/>
    <p:sldId id="324" r:id="rId27"/>
    <p:sldId id="298" r:id="rId28"/>
    <p:sldId id="302" r:id="rId29"/>
    <p:sldId id="303" r:id="rId30"/>
    <p:sldId id="305" r:id="rId31"/>
    <p:sldId id="283" r:id="rId32"/>
    <p:sldId id="281" r:id="rId33"/>
    <p:sldId id="316" r:id="rId34"/>
    <p:sldId id="306" r:id="rId35"/>
    <p:sldId id="307" r:id="rId36"/>
    <p:sldId id="310" r:id="rId37"/>
    <p:sldId id="311" r:id="rId38"/>
    <p:sldId id="317" r:id="rId39"/>
    <p:sldId id="318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3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38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2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6241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1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73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93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98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9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9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9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2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2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6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EF569-1DC8-4CF5-8EEA-3342CF43A414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99A6D2-AA4B-4EB5-B430-FA2523BAE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1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2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D39AA3-A04F-A676-C7A8-1C69978F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050" y="130629"/>
            <a:ext cx="5953899" cy="1537791"/>
          </a:xfrm>
        </p:spPr>
        <p:txBody>
          <a:bodyPr>
            <a:noAutofit/>
          </a:bodyPr>
          <a:lstStyle/>
          <a:p>
            <a:pPr algn="dist"/>
            <a:r>
              <a:rPr lang="zh-TW" altLang="en-US" sz="9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饒平客語</a:t>
            </a:r>
            <a:endParaRPr lang="en-US" sz="9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9B7A17-8532-B8DA-B7BC-5749E0560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070" y="3763008"/>
            <a:ext cx="8623088" cy="309499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zh-TW" altLang="en-US" sz="5800" dirty="0">
                <a:solidFill>
                  <a:schemeClr val="tx1"/>
                </a:solidFill>
              </a:rPr>
              <a:t>      </a:t>
            </a:r>
            <a:r>
              <a:rPr lang="zh-TW" altLang="en-US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教學經驗分享</a:t>
            </a:r>
            <a:endParaRPr lang="en-US" altLang="zh-TW" sz="5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zh-TW" altLang="en-US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主講人 </a:t>
            </a:r>
            <a:r>
              <a:rPr lang="en-US" altLang="zh-TW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zh-TW" altLang="en-US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許素英  老師</a:t>
            </a:r>
            <a:endParaRPr lang="en-US" altLang="zh-TW" sz="5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zh-TW" altLang="en-US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時間 </a:t>
            </a:r>
            <a:r>
              <a:rPr lang="en-US" altLang="zh-TW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2026</a:t>
            </a:r>
            <a:r>
              <a:rPr lang="zh-TW" altLang="en-US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</a:t>
            </a:r>
            <a:r>
              <a:rPr lang="en-US" altLang="zh-TW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zh-TW" altLang="en-US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</a:t>
            </a:r>
            <a:r>
              <a:rPr lang="en-US" altLang="zh-TW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zh-TW" altLang="en-US" sz="5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</a:t>
            </a:r>
            <a:endParaRPr lang="en-US" sz="5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C40C676-2657-E718-ADF3-568F6431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26"/>
            <a:ext cx="3433664" cy="50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6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賓果和伯公神助攻_260207_51">
            <a:extLst>
              <a:ext uri="{FF2B5EF4-FFF2-40B4-BE49-F238E27FC236}">
                <a16:creationId xmlns:a16="http://schemas.microsoft.com/office/drawing/2014/main" id="{BEB294C5-ECED-ACD3-D86A-ED77741DA6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5217FFDE-FCBF-8B65-B82A-45574A5567DF}"/>
              </a:ext>
            </a:extLst>
          </p:cNvPr>
          <p:cNvSpPr/>
          <p:nvPr/>
        </p:nvSpPr>
        <p:spPr>
          <a:xfrm>
            <a:off x="4359563" y="858983"/>
            <a:ext cx="2549237" cy="12653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看誰先連成一條線</a:t>
            </a:r>
            <a:r>
              <a:rPr lang="en-US" altLang="zh-TW" dirty="0"/>
              <a:t>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095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賓果和伯公神助攻_260207_53">
            <a:extLst>
              <a:ext uri="{FF2B5EF4-FFF2-40B4-BE49-F238E27FC236}">
                <a16:creationId xmlns:a16="http://schemas.microsoft.com/office/drawing/2014/main" id="{4C7B6DAE-4824-D4AB-C5E2-D1317517AC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39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賓果和伯公神助攻_260207_54">
            <a:extLst>
              <a:ext uri="{FF2B5EF4-FFF2-40B4-BE49-F238E27FC236}">
                <a16:creationId xmlns:a16="http://schemas.microsoft.com/office/drawing/2014/main" id="{3673DEF5-2847-7F51-376F-6EE0760FBF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4066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768E2D8-E3FB-2EA6-B3E0-45618A2A8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908" y="781731"/>
            <a:ext cx="932769" cy="9327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23F7B19-6D35-19E2-C8BD-0BE6F2E1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677" y="2496231"/>
            <a:ext cx="932769" cy="932769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F3F341CB-A441-09F0-395A-89503BDCF0D7}"/>
              </a:ext>
            </a:extLst>
          </p:cNvPr>
          <p:cNvSpPr/>
          <p:nvPr/>
        </p:nvSpPr>
        <p:spPr>
          <a:xfrm>
            <a:off x="1191490" y="914400"/>
            <a:ext cx="5366327" cy="2514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我還差</a:t>
            </a:r>
            <a:r>
              <a:rPr lang="en-US" altLang="zh-TW" dirty="0"/>
              <a:t>2</a:t>
            </a:r>
            <a:r>
              <a:rPr lang="zh-TW" altLang="en-US" dirty="0"/>
              <a:t>個數字就連成一條線了</a:t>
            </a:r>
          </a:p>
        </p:txBody>
      </p:sp>
      <p:pic>
        <p:nvPicPr>
          <p:cNvPr id="9" name="圖形 8" descr="戴眼鏡的臉 (無填滿)">
            <a:extLst>
              <a:ext uri="{FF2B5EF4-FFF2-40B4-BE49-F238E27FC236}">
                <a16:creationId xmlns:a16="http://schemas.microsoft.com/office/drawing/2014/main" id="{4BC05FDF-CF88-DD67-D169-357E8189A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3344" y="1764084"/>
            <a:ext cx="86821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57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128F96-CDA1-E284-D5AF-D7045801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665" y="242597"/>
            <a:ext cx="5845041" cy="20807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dist"/>
            <a:r>
              <a:rPr lang="zh-TW" altLang="en-US" sz="8800" spc="-3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主題二</a:t>
            </a:r>
            <a:r>
              <a:rPr lang="zh-TW" altLang="en-US" sz="8800" spc="-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      </a:t>
            </a:r>
            <a:endParaRPr lang="en-US" sz="8800" spc="-3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16DFAF0-1076-2529-8135-B7884835038F}"/>
              </a:ext>
            </a:extLst>
          </p:cNvPr>
          <p:cNvSpPr txBox="1">
            <a:spLocks/>
          </p:cNvSpPr>
          <p:nvPr/>
        </p:nvSpPr>
        <p:spPr>
          <a:xfrm>
            <a:off x="4001866" y="2764974"/>
            <a:ext cx="3602583" cy="12191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6600" dirty="0">
                <a:solidFill>
                  <a:schemeClr val="tx1"/>
                </a:solidFill>
              </a:rPr>
              <a:t>竹板</a:t>
            </a:r>
            <a:endParaRPr lang="en-US" sz="6600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B05D25-5749-935B-F4B4-4F003CBF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82" r="2288"/>
          <a:stretch>
            <a:fillRect/>
          </a:stretch>
        </p:blipFill>
        <p:spPr>
          <a:xfrm>
            <a:off x="3533648" y="4200625"/>
            <a:ext cx="4539018" cy="2545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72960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C7BBCCD-1493-F045-569C-B2D6BBF9D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E367BF0-BBCC-3A47-A6B0-BF4AD096911A}"/>
              </a:ext>
            </a:extLst>
          </p:cNvPr>
          <p:cNvSpPr txBox="1"/>
          <p:nvPr/>
        </p:nvSpPr>
        <p:spPr>
          <a:xfrm>
            <a:off x="2654170" y="85921"/>
            <a:ext cx="762816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dist"/>
            <a:r>
              <a:rPr lang="en-US" altLang="zh-TW" sz="4000" dirty="0"/>
              <a:t>2015</a:t>
            </a:r>
            <a:r>
              <a:rPr lang="zh-TW" altLang="en-US" sz="4000" dirty="0"/>
              <a:t>年</a:t>
            </a:r>
            <a:r>
              <a:rPr lang="en-US" altLang="zh-TW" sz="4000" dirty="0"/>
              <a:t>12</a:t>
            </a:r>
            <a:r>
              <a:rPr lang="zh-TW" altLang="en-US" sz="4000" dirty="0"/>
              <a:t>月</a:t>
            </a:r>
            <a:r>
              <a:rPr lang="en-US" altLang="zh-TW" sz="4000" dirty="0"/>
              <a:t>2</a:t>
            </a:r>
            <a:r>
              <a:rPr lang="zh-TW" altLang="en-US" sz="4000" dirty="0"/>
              <a:t>日</a:t>
            </a:r>
            <a:r>
              <a:rPr lang="en-US" altLang="zh-TW" sz="4000" dirty="0"/>
              <a:t>-</a:t>
            </a:r>
            <a:r>
              <a:rPr lang="zh-TW" altLang="en-US" sz="4000" dirty="0"/>
              <a:t>客家竹板製作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1819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367986-126E-C3F0-287A-12A69BD98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65471"/>
            <a:ext cx="12017829" cy="67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18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FA686E-A084-933D-43FE-88CCBC17C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24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77B9A5A-9442-2706-3B9B-88D349877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83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9FAA1D8-68ED-39AB-FAAC-5753A1F8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4" y="204186"/>
            <a:ext cx="5726096" cy="665381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06BD1CA-88FA-A851-B5F5-866B69877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87" y="0"/>
            <a:ext cx="5434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5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7E606ED-3295-1A92-92B1-E1EC17131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52" y="-569167"/>
            <a:ext cx="5287347" cy="76511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41614BE-34CA-A4E0-1CEF-6C7699340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82" y="-503853"/>
            <a:ext cx="6895323" cy="7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62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013266-C1D7-EBB3-F39B-8BE6DCF0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78972"/>
            <a:ext cx="4146593" cy="668784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個人簡歷｜許素英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5CED71E2-5CEF-6BA3-999E-FE64A9C3A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6001"/>
            <a:ext cx="8596668" cy="4710195"/>
          </a:xfrm>
        </p:spPr>
        <p:txBody>
          <a:bodyPr>
            <a:noAutofit/>
          </a:bodyPr>
          <a:lstStyle/>
          <a:p>
            <a:r>
              <a:rPr lang="zh-TW" altLang="en-US" sz="1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現職：</a:t>
            </a:r>
          </a:p>
          <a:p>
            <a:pPr marL="0" indent="0">
              <a:buNone/>
            </a:pPr>
            <a:r>
              <a:rPr lang="zh-TW" altLang="en-US" sz="1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中平國小客語教學支援人員（</a:t>
            </a:r>
            <a:r>
              <a:rPr lang="en-US" altLang="zh-TW" sz="1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2020-2026</a:t>
            </a:r>
            <a:r>
              <a:rPr lang="zh-TW" altLang="en-US" sz="1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）</a:t>
            </a:r>
          </a:p>
          <a:p>
            <a:r>
              <a:rPr lang="zh-TW" altLang="en-US" sz="1600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經歷：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2010-2026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中平國小饒平資源中心客語教師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2018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年中平國小夏日來怡客育樂營客語講師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2019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年中平國小夏日樂學營客語講師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2019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年取得客語能力</a:t>
            </a: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饒平腔</a:t>
            </a: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中高級認證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2020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年取得桃園市本土語言教學支援工作人員證書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2020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年取得幼幼闖通關饒平腔認證檢定人員證書</a:t>
            </a:r>
            <a:endParaRPr lang="en-US" altLang="zh-TW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2020-2021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草漯國小客語教學支援人員</a:t>
            </a: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2021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年取得幼幼闖通關四縣腔認證檢定人員證書</a:t>
            </a:r>
            <a:endParaRPr lang="en-US" altLang="zh-TW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400050" lvl="1" indent="0">
              <a:buNone/>
            </a:pP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2021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年取得客語能力</a:t>
            </a: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四縣腔</a:t>
            </a:r>
            <a:r>
              <a:rPr lang="en-US" altLang="zh-TW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dirty="0">
                <a:solidFill>
                  <a:schemeClr val="tx1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中高級認證</a:t>
            </a:r>
            <a:endParaRPr lang="en-US" dirty="0">
              <a:solidFill>
                <a:schemeClr val="tx1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1463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1B18BBC-59AA-0C8A-60F5-470AB8107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89" y="0"/>
            <a:ext cx="5397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08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5F18703-17C4-E007-0A9C-0D097470B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56" y="0"/>
            <a:ext cx="3857625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DC2D3AC-5082-8DEC-C652-A33392DCF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9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6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4F6C675-A98E-BC86-07D9-CD8AA6E94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"/>
          <a:stretch>
            <a:fillRect/>
          </a:stretch>
        </p:blipFill>
        <p:spPr>
          <a:xfrm>
            <a:off x="0" y="214604"/>
            <a:ext cx="12192000" cy="66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75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F126CEB-2CCA-BFA2-45DB-7D3C370ED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500187"/>
            <a:ext cx="9246278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17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83E5328-1314-1CC9-CB14-2077E12B5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1447800"/>
            <a:ext cx="849579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37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C4D012-96FB-A1F8-EDB9-A3072E9E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3EC913A-757D-2432-B675-6A73BCFAB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284084"/>
            <a:ext cx="10739600" cy="657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13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D027C22-D831-B52C-CD03-08BEB926D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104900"/>
            <a:ext cx="97155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13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6F437D8-4B31-2336-9616-95E26FECC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063690"/>
            <a:ext cx="9715500" cy="540854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A43A0F5-A5C1-2CFE-4F1E-94AE4C98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820" y="0"/>
            <a:ext cx="6372181" cy="923731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accent2"/>
                </a:solidFill>
              </a:rPr>
              <a:t>竹    板   成   品</a:t>
            </a:r>
            <a:endParaRPr lang="en-US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29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9BF824A-D2FA-32C0-78D4-177060264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" b="8299"/>
          <a:stretch>
            <a:fillRect/>
          </a:stretch>
        </p:blipFill>
        <p:spPr>
          <a:xfrm>
            <a:off x="0" y="0"/>
            <a:ext cx="11971176" cy="685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57B70BD-ACE4-E758-E482-4F1738449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t="21904" r="-136" b="14694"/>
          <a:stretch>
            <a:fillRect/>
          </a:stretch>
        </p:blipFill>
        <p:spPr>
          <a:xfrm>
            <a:off x="74645" y="100286"/>
            <a:ext cx="2995126" cy="37066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E04073A-5325-96AC-8AF8-75AFB82D2941}"/>
              </a:ext>
            </a:extLst>
          </p:cNvPr>
          <p:cNvSpPr txBox="1"/>
          <p:nvPr/>
        </p:nvSpPr>
        <p:spPr>
          <a:xfrm>
            <a:off x="4571999" y="569165"/>
            <a:ext cx="5234473" cy="11079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TW" altLang="en-US" sz="5400" dirty="0"/>
              <a:t>上課咧</a:t>
            </a:r>
            <a:r>
              <a:rPr lang="en-US" altLang="zh-TW" sz="6600" dirty="0"/>
              <a:t>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107200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BF16563-C97E-CED9-A319-C9674DEFC381}"/>
              </a:ext>
            </a:extLst>
          </p:cNvPr>
          <p:cNvSpPr txBox="1"/>
          <p:nvPr/>
        </p:nvSpPr>
        <p:spPr>
          <a:xfrm>
            <a:off x="2818644" y="1053678"/>
            <a:ext cx="6554712" cy="3139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dist"/>
            <a:r>
              <a:rPr lang="zh-TW" altLang="en-US" sz="6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客家竹板製作</a:t>
            </a:r>
            <a:endParaRPr lang="en-US" altLang="zh-TW" sz="6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dist"/>
            <a:r>
              <a:rPr lang="zh-TW" altLang="en-US" sz="6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融入客語教學</a:t>
            </a:r>
            <a:endParaRPr lang="en-US" altLang="zh-TW" sz="6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dist"/>
            <a:r>
              <a:rPr lang="zh-TW" altLang="en-US" sz="6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成果展現</a:t>
            </a:r>
            <a:endParaRPr lang="en-US" sz="6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40B42E1-B5D2-FF20-6015-BF8A0BE0D1A4}"/>
              </a:ext>
            </a:extLst>
          </p:cNvPr>
          <p:cNvSpPr txBox="1"/>
          <p:nvPr/>
        </p:nvSpPr>
        <p:spPr>
          <a:xfrm>
            <a:off x="242594" y="6036907"/>
            <a:ext cx="5635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</a:rPr>
              <a:t>（</a:t>
            </a:r>
            <a:r>
              <a:rPr lang="en-US" altLang="zh-TW" sz="4000" dirty="0">
                <a:solidFill>
                  <a:srgbClr val="0070C0"/>
                </a:solidFill>
              </a:rPr>
              <a:t>2015.12.02</a:t>
            </a:r>
            <a:r>
              <a:rPr lang="zh-TW" altLang="en-US" sz="4000" dirty="0">
                <a:solidFill>
                  <a:srgbClr val="0070C0"/>
                </a:solidFill>
              </a:rPr>
              <a:t>  至今）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3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5C6C72-7ABD-75F0-DD2E-A5E393730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936" y="1170991"/>
            <a:ext cx="5418665" cy="223468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Autofit/>
          </a:bodyPr>
          <a:lstStyle/>
          <a:p>
            <a:pPr algn="dist"/>
            <a:r>
              <a:rPr lang="zh-TW" altLang="en-US" sz="9600" spc="-3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主題一</a:t>
            </a:r>
            <a:endParaRPr lang="en-US" sz="9600" b="1" spc="-30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A968EB-B55E-3965-5BA1-0B8774841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6792" y="4163554"/>
            <a:ext cx="5200951" cy="860400"/>
          </a:xfrm>
        </p:spPr>
        <p:txBody>
          <a:bodyPr>
            <a:normAutofit/>
          </a:bodyPr>
          <a:lstStyle/>
          <a:p>
            <a:pPr algn="dist"/>
            <a:r>
              <a:rPr lang="zh-TW" alt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賓果對對樂遊戲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20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竹板3年級-1">
            <a:hlinkClick r:id="" action="ppaction://media"/>
            <a:extLst>
              <a:ext uri="{FF2B5EF4-FFF2-40B4-BE49-F238E27FC236}">
                <a16:creationId xmlns:a16="http://schemas.microsoft.com/office/drawing/2014/main" id="{5F2D056E-3811-0D8B-4C07-B33E72D41E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0172" y="639276"/>
            <a:ext cx="10400523" cy="5850294"/>
          </a:xfrm>
          <a:prstGeom prst="rect">
            <a:avLst/>
          </a:prstGeom>
        </p:spPr>
      </p:pic>
      <p:pic>
        <p:nvPicPr>
          <p:cNvPr id="7" name="圖形 6" descr="音量">
            <a:extLst>
              <a:ext uri="{FF2B5EF4-FFF2-40B4-BE49-F238E27FC236}">
                <a16:creationId xmlns:a16="http://schemas.microsoft.com/office/drawing/2014/main" id="{CFF69CE7-BE77-22FA-8D2C-101E3CBFE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157" y="128492"/>
            <a:ext cx="816295" cy="8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94DCFF5-ECD0-855F-1CB3-E96C60D8C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14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334F59-F3FD-B7E7-8C51-EAA10223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-18661"/>
            <a:ext cx="12266645" cy="68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7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年級竹板-3念">
            <a:hlinkClick r:id="" action="ppaction://media"/>
            <a:extLst>
              <a:ext uri="{FF2B5EF4-FFF2-40B4-BE49-F238E27FC236}">
                <a16:creationId xmlns:a16="http://schemas.microsoft.com/office/drawing/2014/main" id="{33F624A2-735C-CB7E-5E2C-33BB02AB2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5645" y="514265"/>
            <a:ext cx="3847790" cy="6081205"/>
          </a:xfrm>
          <a:prstGeom prst="rect">
            <a:avLst/>
          </a:prstGeom>
        </p:spPr>
      </p:pic>
      <p:pic>
        <p:nvPicPr>
          <p:cNvPr id="5" name="圖形 4" descr="音量">
            <a:extLst>
              <a:ext uri="{FF2B5EF4-FFF2-40B4-BE49-F238E27FC236}">
                <a16:creationId xmlns:a16="http://schemas.microsoft.com/office/drawing/2014/main" id="{D37A7BA6-342A-4230-1756-FFDE000BB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3011" y="5709062"/>
            <a:ext cx="738391" cy="738391"/>
          </a:xfrm>
          <a:prstGeom prst="rect">
            <a:avLst/>
          </a:prstGeom>
        </p:spPr>
      </p:pic>
      <p:sp>
        <p:nvSpPr>
          <p:cNvPr id="7" name="標題 2">
            <a:extLst>
              <a:ext uri="{FF2B5EF4-FFF2-40B4-BE49-F238E27FC236}">
                <a16:creationId xmlns:a16="http://schemas.microsoft.com/office/drawing/2014/main" id="{C9D5D46F-949A-3382-8E9D-3ABDD826C7F8}"/>
              </a:ext>
            </a:extLst>
          </p:cNvPr>
          <p:cNvSpPr txBox="1">
            <a:spLocks/>
          </p:cNvSpPr>
          <p:nvPr/>
        </p:nvSpPr>
        <p:spPr>
          <a:xfrm>
            <a:off x="1152841" y="514265"/>
            <a:ext cx="5638459" cy="15862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dist"/>
            <a:r>
              <a:rPr lang="zh-TW" altLang="en-US" sz="4800" dirty="0"/>
              <a:t>客語唸謠教學實踐</a:t>
            </a:r>
            <a:endParaRPr lang="en-US" altLang="zh-TW" sz="4800" dirty="0"/>
          </a:p>
          <a:p>
            <a:pPr algn="dist"/>
            <a:r>
              <a:rPr lang="zh-TW" altLang="en-US" sz="4800" dirty="0"/>
              <a:t>二年級竹板演示</a:t>
            </a:r>
            <a:endParaRPr lang="en-US" sz="4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BA637DE-41C7-B3C1-9D7C-9F0556F16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1" y="2471792"/>
            <a:ext cx="7328120" cy="41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18DEBA9-BF56-C437-5BFD-DCE2D2AEF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5" y="838418"/>
            <a:ext cx="10224695" cy="5753638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28F388E1-56C0-89D8-A2DB-14A2DF2F1C5A}"/>
              </a:ext>
            </a:extLst>
          </p:cNvPr>
          <p:cNvSpPr/>
          <p:nvPr/>
        </p:nvSpPr>
        <p:spPr>
          <a:xfrm>
            <a:off x="9070109" y="1330036"/>
            <a:ext cx="1921163" cy="19303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一年級念謠</a:t>
            </a:r>
            <a:endParaRPr lang="en-US" altLang="zh-TW" dirty="0"/>
          </a:p>
          <a:p>
            <a:pPr algn="ctr"/>
            <a:r>
              <a:rPr lang="zh-TW" altLang="en-US" dirty="0"/>
              <a:t>表情動作</a:t>
            </a:r>
          </a:p>
          <a:p>
            <a:pPr algn="ctr"/>
            <a:endParaRPr lang="en-US" altLang="zh-TW" dirty="0"/>
          </a:p>
          <a:p>
            <a:pPr algn="ctr"/>
            <a:r>
              <a:rPr lang="zh-TW" altLang="en-US" sz="3200" dirty="0">
                <a:solidFill>
                  <a:srgbClr val="FF0000"/>
                </a:solidFill>
              </a:rPr>
              <a:t>九 摸耳</a:t>
            </a:r>
          </a:p>
        </p:txBody>
      </p:sp>
    </p:spTree>
    <p:extLst>
      <p:ext uri="{BB962C8B-B14F-4D97-AF65-F5344CB8AC3E}">
        <p14:creationId xmlns:p14="http://schemas.microsoft.com/office/powerpoint/2010/main" val="1164956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A3EEA2C-F9D9-CA59-129C-A92749FB8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6" y="421722"/>
            <a:ext cx="10732564" cy="6014556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BA36B930-4BA6-4B00-8C60-A540286DCBB3}"/>
              </a:ext>
            </a:extLst>
          </p:cNvPr>
          <p:cNvSpPr/>
          <p:nvPr/>
        </p:nvSpPr>
        <p:spPr>
          <a:xfrm>
            <a:off x="8700653" y="1403866"/>
            <a:ext cx="2096655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開心耍寶</a:t>
            </a:r>
          </a:p>
        </p:txBody>
      </p:sp>
      <p:pic>
        <p:nvPicPr>
          <p:cNvPr id="8" name="圖形 7" descr="天使的臉 (無填滿)">
            <a:extLst>
              <a:ext uri="{FF2B5EF4-FFF2-40B4-BE49-F238E27FC236}">
                <a16:creationId xmlns:a16="http://schemas.microsoft.com/office/drawing/2014/main" id="{5CBA5BF6-80C4-DE32-06A6-5978EC736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1708" y="2971800"/>
            <a:ext cx="134850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13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C9C863A-173A-2E91-21E1-696848531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54" y="554623"/>
            <a:ext cx="10544291" cy="5933481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519E6AC0-B3A2-8E4D-22DE-8746F01E251A}"/>
              </a:ext>
            </a:extLst>
          </p:cNvPr>
          <p:cNvSpPr/>
          <p:nvPr/>
        </p:nvSpPr>
        <p:spPr>
          <a:xfrm>
            <a:off x="8497454" y="2041236"/>
            <a:ext cx="1987709" cy="16625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一年級念謠</a:t>
            </a:r>
          </a:p>
          <a:p>
            <a:pPr algn="ctr"/>
            <a:r>
              <a:rPr lang="zh-TW" altLang="en-US" dirty="0"/>
              <a:t>表情動作</a:t>
            </a:r>
          </a:p>
          <a:p>
            <a:pPr algn="ctr"/>
            <a:endParaRPr lang="zh-TW" altLang="en-US" dirty="0"/>
          </a:p>
          <a:p>
            <a:pPr algn="ctr"/>
            <a:r>
              <a:rPr lang="zh-TW" altLang="en-US" sz="3200" dirty="0">
                <a:solidFill>
                  <a:srgbClr val="FF0000"/>
                </a:solidFill>
              </a:rPr>
              <a:t>頭 放雞</a:t>
            </a:r>
          </a:p>
        </p:txBody>
      </p:sp>
    </p:spTree>
    <p:extLst>
      <p:ext uri="{BB962C8B-B14F-4D97-AF65-F5344CB8AC3E}">
        <p14:creationId xmlns:p14="http://schemas.microsoft.com/office/powerpoint/2010/main" val="2726644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58429B-E88E-3700-B83E-6EE78ECBC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3" y="722573"/>
            <a:ext cx="10507055" cy="5912528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9F66D3-878B-4494-32E9-C16344F9B8EF}"/>
              </a:ext>
            </a:extLst>
          </p:cNvPr>
          <p:cNvSpPr/>
          <p:nvPr/>
        </p:nvSpPr>
        <p:spPr>
          <a:xfrm>
            <a:off x="9005455" y="1099127"/>
            <a:ext cx="2179781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得人惜</a:t>
            </a:r>
          </a:p>
        </p:txBody>
      </p:sp>
      <p:pic>
        <p:nvPicPr>
          <p:cNvPr id="6" name="圖形 5" descr="戀愛的臉 (無填滿)">
            <a:extLst>
              <a:ext uri="{FF2B5EF4-FFF2-40B4-BE49-F238E27FC236}">
                <a16:creationId xmlns:a16="http://schemas.microsoft.com/office/drawing/2014/main" id="{EFF635C2-1AF3-7D84-DB1D-90A88EBE4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1927" y="2503055"/>
            <a:ext cx="1311563" cy="12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01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91DA35-CB88-616C-6125-A2348541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24" y="2768600"/>
            <a:ext cx="6115352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dist"/>
            <a:r>
              <a:rPr lang="zh-TW" altLang="en-US" sz="9600" dirty="0">
                <a:solidFill>
                  <a:srgbClr val="0070C0"/>
                </a:solidFill>
              </a:rPr>
              <a:t>分享時間</a:t>
            </a:r>
            <a:endParaRPr lang="en-US" sz="9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01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C2EBCC-A403-F200-CC6D-A360F0F4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961" y="1867677"/>
            <a:ext cx="6512141" cy="3122646"/>
          </a:xfrm>
        </p:spPr>
        <p:txBody>
          <a:bodyPr>
            <a:normAutofit/>
          </a:bodyPr>
          <a:lstStyle/>
          <a:p>
            <a:pPr algn="dist"/>
            <a:r>
              <a:rPr lang="zh-TW" altLang="en-US" sz="9600" dirty="0">
                <a:solidFill>
                  <a:srgbClr val="0070C0"/>
                </a:solidFill>
              </a:rPr>
              <a:t>謝謝大家</a:t>
            </a:r>
            <a:br>
              <a:rPr lang="en-US" altLang="zh-TW" sz="9600" dirty="0">
                <a:solidFill>
                  <a:srgbClr val="0070C0"/>
                </a:solidFill>
              </a:rPr>
            </a:br>
            <a:r>
              <a:rPr lang="zh-TW" altLang="en-US" sz="9600" dirty="0">
                <a:solidFill>
                  <a:srgbClr val="0070C0"/>
                </a:solidFill>
              </a:rPr>
              <a:t> </a:t>
            </a:r>
            <a:r>
              <a:rPr lang="en-US" altLang="zh-TW" sz="9600" dirty="0">
                <a:solidFill>
                  <a:srgbClr val="0070C0"/>
                </a:solidFill>
              </a:rPr>
              <a:t>(</a:t>
            </a:r>
            <a:r>
              <a:rPr lang="zh-TW" altLang="en-US" sz="9600" dirty="0">
                <a:solidFill>
                  <a:srgbClr val="0070C0"/>
                </a:solidFill>
              </a:rPr>
              <a:t>好得你</a:t>
            </a:r>
            <a:r>
              <a:rPr lang="en-US" altLang="zh-TW" sz="9600" dirty="0">
                <a:solidFill>
                  <a:srgbClr val="0070C0"/>
                </a:solidFill>
              </a:rPr>
              <a:t>~)</a:t>
            </a:r>
            <a:endParaRPr lang="en-US" sz="9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8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賓果和伯公神助攻_260207_41">
            <a:extLst>
              <a:ext uri="{FF2B5EF4-FFF2-40B4-BE49-F238E27FC236}">
                <a16:creationId xmlns:a16="http://schemas.microsoft.com/office/drawing/2014/main" id="{DE859AA2-F094-0F39-B9BF-25D5A0CF5C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33365" r="12566" b="15141"/>
          <a:stretch>
            <a:fillRect/>
          </a:stretch>
        </p:blipFill>
        <p:spPr>
          <a:xfrm>
            <a:off x="2379306" y="1828800"/>
            <a:ext cx="6923314" cy="462798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636343-2A1F-F314-FA4A-300519E22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82" y="401217"/>
            <a:ext cx="4289036" cy="942781"/>
          </a:xfrm>
        </p:spPr>
        <p:txBody>
          <a:bodyPr/>
          <a:lstStyle/>
          <a:p>
            <a:pPr algn="dist"/>
            <a:r>
              <a:rPr lang="zh-TW" altLang="en-US" dirty="0">
                <a:ln w="0"/>
                <a:solidFill>
                  <a:schemeClr val="accent2"/>
                </a:solidFill>
              </a:rPr>
              <a:t>賓果對對樂遊戲</a:t>
            </a:r>
            <a:endParaRPr lang="en-US" dirty="0">
              <a:ln w="0"/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5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4C4C00-A7F2-07E9-AAA8-7950D0AD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792" y="204188"/>
            <a:ext cx="5051661" cy="101205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2"/>
                </a:solidFill>
              </a:rPr>
              <a:t>賓果對對樂</a:t>
            </a:r>
            <a:r>
              <a:rPr lang="en-US" altLang="zh-TW" dirty="0">
                <a:solidFill>
                  <a:schemeClr val="accent2"/>
                </a:solidFill>
              </a:rPr>
              <a:t>-</a:t>
            </a:r>
            <a:r>
              <a:rPr lang="zh-TW" altLang="en-US" dirty="0">
                <a:solidFill>
                  <a:schemeClr val="accent2"/>
                </a:solidFill>
              </a:rPr>
              <a:t>遊戲介紹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EAD755F-A3B8-62FE-5C1E-58BF6E0F6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82" y="1587110"/>
            <a:ext cx="8504808" cy="48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5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7858D5E-6CE6-6F9A-8B1A-13F5F0073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77" y="1096754"/>
            <a:ext cx="9259409" cy="5591545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F0D1EFE-95C4-9795-DA4C-1ECEE5439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881" y="169701"/>
            <a:ext cx="5079653" cy="866085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2"/>
                </a:solidFill>
              </a:rPr>
              <a:t>賓果對對樂</a:t>
            </a:r>
            <a:r>
              <a:rPr lang="en-US" altLang="zh-TW" dirty="0">
                <a:solidFill>
                  <a:schemeClr val="accent2"/>
                </a:solidFill>
              </a:rPr>
              <a:t>-</a:t>
            </a:r>
            <a:r>
              <a:rPr lang="zh-TW" altLang="en-US" dirty="0">
                <a:solidFill>
                  <a:schemeClr val="accent2"/>
                </a:solidFill>
              </a:rPr>
              <a:t>遊戲介紹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6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賓果和伯公神助攻_260207_47">
            <a:extLst>
              <a:ext uri="{FF2B5EF4-FFF2-40B4-BE49-F238E27FC236}">
                <a16:creationId xmlns:a16="http://schemas.microsoft.com/office/drawing/2014/main" id="{84496A4B-B32C-A527-8259-518681986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" r="3883"/>
          <a:stretch>
            <a:fillRect/>
          </a:stretch>
        </p:blipFill>
        <p:spPr>
          <a:xfrm>
            <a:off x="1635843" y="1324175"/>
            <a:ext cx="8441217" cy="5160598"/>
          </a:xfrm>
          <a:prstGeom prst="rect">
            <a:avLst/>
          </a:prstGeom>
        </p:spPr>
      </p:pic>
      <p:sp>
        <p:nvSpPr>
          <p:cNvPr id="2" name="笑臉 1">
            <a:extLst>
              <a:ext uri="{FF2B5EF4-FFF2-40B4-BE49-F238E27FC236}">
                <a16:creationId xmlns:a16="http://schemas.microsoft.com/office/drawing/2014/main" id="{3C2D8B56-511A-85FD-3D98-23F457B43925}"/>
              </a:ext>
            </a:extLst>
          </p:cNvPr>
          <p:cNvSpPr/>
          <p:nvPr/>
        </p:nvSpPr>
        <p:spPr>
          <a:xfrm>
            <a:off x="3576282" y="3619867"/>
            <a:ext cx="790114" cy="867792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笑臉 3">
            <a:extLst>
              <a:ext uri="{FF2B5EF4-FFF2-40B4-BE49-F238E27FC236}">
                <a16:creationId xmlns:a16="http://schemas.microsoft.com/office/drawing/2014/main" id="{40BC8719-9A57-12AE-A3B0-E6095D8F7C77}"/>
              </a:ext>
            </a:extLst>
          </p:cNvPr>
          <p:cNvSpPr/>
          <p:nvPr/>
        </p:nvSpPr>
        <p:spPr>
          <a:xfrm>
            <a:off x="8576342" y="3758580"/>
            <a:ext cx="640672" cy="590365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笑臉 4">
            <a:extLst>
              <a:ext uri="{FF2B5EF4-FFF2-40B4-BE49-F238E27FC236}">
                <a16:creationId xmlns:a16="http://schemas.microsoft.com/office/drawing/2014/main" id="{5627EB56-DEAF-67C8-EA38-DC18BCA9DBC7}"/>
              </a:ext>
            </a:extLst>
          </p:cNvPr>
          <p:cNvSpPr/>
          <p:nvPr/>
        </p:nvSpPr>
        <p:spPr>
          <a:xfrm>
            <a:off x="5669365" y="3108294"/>
            <a:ext cx="544501" cy="641412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0586B2-0408-7170-A2BC-5BAB2B4BA243}"/>
              </a:ext>
            </a:extLst>
          </p:cNvPr>
          <p:cNvSpPr txBox="1"/>
          <p:nvPr/>
        </p:nvSpPr>
        <p:spPr>
          <a:xfrm>
            <a:off x="2115360" y="119350"/>
            <a:ext cx="7482184" cy="9171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0"/>
              </a:spcBef>
              <a:buNone/>
              <a:defRPr sz="4000" b="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solidFill>
                  <a:schemeClr val="accent2"/>
                </a:solidFill>
              </a:rPr>
              <a:t>五分鐘學客語數字，輕鬆開口說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E43C8068-BAF5-8453-D010-08A6BA3E0CA0}"/>
              </a:ext>
            </a:extLst>
          </p:cNvPr>
          <p:cNvSpPr/>
          <p:nvPr/>
        </p:nvSpPr>
        <p:spPr>
          <a:xfrm>
            <a:off x="7319864" y="1961291"/>
            <a:ext cx="2757196" cy="11381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/>
              <a:t>遊戲開始</a:t>
            </a:r>
            <a:r>
              <a:rPr lang="en-US" altLang="zh-TW" sz="3600" dirty="0"/>
              <a:t>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9205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賓果和伯公神助攻_260207_48">
            <a:extLst>
              <a:ext uri="{FF2B5EF4-FFF2-40B4-BE49-F238E27FC236}">
                <a16:creationId xmlns:a16="http://schemas.microsoft.com/office/drawing/2014/main" id="{6041DDF6-049D-8646-C44E-5131F2BA40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9" b="12043"/>
          <a:stretch>
            <a:fillRect/>
          </a:stretch>
        </p:blipFill>
        <p:spPr>
          <a:xfrm>
            <a:off x="1922483" y="423835"/>
            <a:ext cx="8645401" cy="6154435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2142BA96-1F37-CE2E-C018-0F1E4A81ABD7}"/>
              </a:ext>
            </a:extLst>
          </p:cNvPr>
          <p:cNvSpPr/>
          <p:nvPr/>
        </p:nvSpPr>
        <p:spPr>
          <a:xfrm>
            <a:off x="7426036" y="1043709"/>
            <a:ext cx="2087419" cy="9374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專注中</a:t>
            </a:r>
          </a:p>
        </p:txBody>
      </p:sp>
    </p:spTree>
    <p:extLst>
      <p:ext uri="{BB962C8B-B14F-4D97-AF65-F5344CB8AC3E}">
        <p14:creationId xmlns:p14="http://schemas.microsoft.com/office/powerpoint/2010/main" val="312181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賓果和伯公神助攻_260207_49">
            <a:extLst>
              <a:ext uri="{FF2B5EF4-FFF2-40B4-BE49-F238E27FC236}">
                <a16:creationId xmlns:a16="http://schemas.microsoft.com/office/drawing/2014/main" id="{E1F9BCFA-CE68-BDDB-4B99-D384455062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07" y="634481"/>
            <a:ext cx="10267821" cy="57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7548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藍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Override1.xml><?xml version="1.0" encoding="utf-8"?>
<a:themeOverride xmlns:a="http://schemas.openxmlformats.org/drawingml/2006/main">
  <a:clrScheme name="藍色 II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293</Words>
  <Application>Microsoft Office PowerPoint</Application>
  <PresentationFormat>寬螢幕</PresentationFormat>
  <Paragraphs>50</Paragraphs>
  <Slides>39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5" baseType="lpstr">
      <vt:lpstr>微軟正黑體</vt:lpstr>
      <vt:lpstr>DFKai-SB</vt:lpstr>
      <vt:lpstr>Arial</vt:lpstr>
      <vt:lpstr>Trebuchet MS</vt:lpstr>
      <vt:lpstr>Wingdings 3</vt:lpstr>
      <vt:lpstr>多面向</vt:lpstr>
      <vt:lpstr>饒平客語</vt:lpstr>
      <vt:lpstr>個人簡歷｜許素英</vt:lpstr>
      <vt:lpstr>主題一</vt:lpstr>
      <vt:lpstr>賓果對對樂遊戲</vt:lpstr>
      <vt:lpstr>賓果對對樂-遊戲介紹</vt:lpstr>
      <vt:lpstr>賓果對對樂-遊戲介紹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主題二 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竹    板   成   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分享時間</vt:lpstr>
      <vt:lpstr>謝謝大家  (好得你~)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饒平客語</dc:title>
  <dc:creator>User</dc:creator>
  <cp:lastModifiedBy>User</cp:lastModifiedBy>
  <cp:revision>135</cp:revision>
  <dcterms:created xsi:type="dcterms:W3CDTF">2026-02-19T11:17:22Z</dcterms:created>
  <dcterms:modified xsi:type="dcterms:W3CDTF">2026-04-16T06:38:17Z</dcterms:modified>
</cp:coreProperties>
</file>