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39"/>
  </p:notesMasterIdLst>
  <p:sldIdLst>
    <p:sldId id="315" r:id="rId3"/>
    <p:sldId id="340" r:id="rId4"/>
    <p:sldId id="341" r:id="rId5"/>
    <p:sldId id="343" r:id="rId6"/>
    <p:sldId id="344" r:id="rId7"/>
    <p:sldId id="345" r:id="rId8"/>
    <p:sldId id="346" r:id="rId9"/>
    <p:sldId id="347" r:id="rId10"/>
    <p:sldId id="348" r:id="rId11"/>
    <p:sldId id="349" r:id="rId12"/>
    <p:sldId id="351" r:id="rId13"/>
    <p:sldId id="316" r:id="rId14"/>
    <p:sldId id="354" r:id="rId15"/>
    <p:sldId id="353" r:id="rId16"/>
    <p:sldId id="352" r:id="rId17"/>
    <p:sldId id="355" r:id="rId18"/>
    <p:sldId id="357" r:id="rId19"/>
    <p:sldId id="358" r:id="rId20"/>
    <p:sldId id="360" r:id="rId21"/>
    <p:sldId id="362" r:id="rId22"/>
    <p:sldId id="363" r:id="rId23"/>
    <p:sldId id="368" r:id="rId24"/>
    <p:sldId id="364" r:id="rId25"/>
    <p:sldId id="365" r:id="rId26"/>
    <p:sldId id="361" r:id="rId27"/>
    <p:sldId id="367" r:id="rId28"/>
    <p:sldId id="369" r:id="rId29"/>
    <p:sldId id="373" r:id="rId30"/>
    <p:sldId id="317" r:id="rId31"/>
    <p:sldId id="371" r:id="rId32"/>
    <p:sldId id="370" r:id="rId33"/>
    <p:sldId id="375" r:id="rId34"/>
    <p:sldId id="372" r:id="rId35"/>
    <p:sldId id="318" r:id="rId36"/>
    <p:sldId id="319" r:id="rId37"/>
    <p:sldId id="374" r:id="rId3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69" d="100"/>
          <a:sy n="69" d="100"/>
        </p:scale>
        <p:origin x="21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F6562-799B-4824-B94F-8A6EE41EE5E9}" type="datetimeFigureOut">
              <a:rPr lang="zh-TW" altLang="en-US" smtClean="0"/>
              <a:t>2026/3/27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82B64-BAC4-4B3A-9A57-8FB9F1224E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9227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232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94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716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416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092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946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097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897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049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47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244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949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081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636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766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967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3900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7762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3376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3863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6881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562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6688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856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6957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2158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7147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2752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445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83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079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425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241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409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0B9BF-0BC3-4213-9647-15F042D3003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16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8421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42C6619F-F3D0-4CE7-B11D-111C54D426FB}" type="datetimeFigureOut">
              <a:rPr lang="zh-TW" altLang="en-US" sz="11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457200">
                <a:defRPr/>
              </a:pPr>
              <a:t>2026/3/27</a:t>
            </a:fld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200">
              <a:defRPr/>
            </a:pPr>
            <a:fld id="{8B684168-1F2E-4601-BCDC-1278F5E0E261}" type="slidenum">
              <a:rPr lang="zh-TW" altLang="en-US" sz="12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algn="ctr" defTabSz="457200">
                <a:defRPr/>
              </a:pPr>
              <a:t>‹#›</a:t>
            </a:fld>
            <a:endParaRPr lang="zh-TW" altLang="en-US" sz="12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73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2069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1252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8748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2443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0308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42C6619F-F3D0-4CE7-B11D-111C54D426FB}" type="datetimeFigureOut">
              <a:rPr lang="zh-TW" altLang="en-US" sz="11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457200">
                <a:defRPr/>
              </a:pPr>
              <a:t>2026/3/27</a:t>
            </a:fld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200">
              <a:defRPr/>
            </a:pPr>
            <a:fld id="{8B684168-1F2E-4601-BCDC-1278F5E0E261}" type="slidenum">
              <a:rPr lang="zh-TW" altLang="en-US" sz="12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algn="ctr" defTabSz="457200">
                <a:defRPr/>
              </a:pPr>
              <a:t>‹#›</a:t>
            </a:fld>
            <a:endParaRPr lang="zh-TW" altLang="en-US" sz="12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85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42C6619F-F3D0-4CE7-B11D-111C54D426FB}" type="datetimeFigureOut">
              <a:rPr lang="zh-TW" altLang="en-US" sz="11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457200">
                <a:defRPr/>
              </a:pPr>
              <a:t>2026/3/27</a:t>
            </a:fld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200">
              <a:defRPr/>
            </a:pPr>
            <a:fld id="{8B684168-1F2E-4601-BCDC-1278F5E0E261}" type="slidenum">
              <a:rPr lang="zh-TW" altLang="en-US" sz="12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algn="ctr" defTabSz="457200">
                <a:defRPr/>
              </a:pPr>
              <a:t>‹#›</a:t>
            </a:fld>
            <a:endParaRPr lang="zh-TW" altLang="en-US" sz="12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3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1173158"/>
            <a:ext cx="103632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16955" y="2643182"/>
            <a:ext cx="8893821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2784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4570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924181"/>
            <a:ext cx="10363200" cy="1362075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28748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732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42C6619F-F3D0-4CE7-B11D-111C54D426FB}" type="datetimeFigureOut">
              <a:rPr lang="zh-TW" altLang="en-US" sz="11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457200">
                <a:defRPr/>
              </a:pPr>
              <a:t>2026/3/27</a:t>
            </a:fld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200">
              <a:defRPr/>
            </a:pPr>
            <a:fld id="{8B684168-1F2E-4601-BCDC-1278F5E0E261}" type="slidenum">
              <a:rPr lang="zh-TW" altLang="en-US" sz="12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algn="ctr" defTabSz="457200">
                <a:defRPr/>
              </a:pPr>
              <a:t>‹#›</a:t>
            </a:fld>
            <a:endParaRPr lang="zh-TW" altLang="en-US" sz="12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695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3302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4691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9972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3843" y="1071546"/>
            <a:ext cx="6815667" cy="5049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572111" y="1071547"/>
            <a:ext cx="4011084" cy="3429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8" y="285728"/>
            <a:ext cx="10974657" cy="696626"/>
          </a:xfrm>
        </p:spPr>
        <p:txBody>
          <a:bodyPr anchor="ctr"/>
          <a:lstStyle>
            <a:lvl1pPr algn="ctr">
              <a:defRPr sz="36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77432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8032" y="642918"/>
            <a:ext cx="1047757" cy="4572032"/>
          </a:xfrm>
        </p:spPr>
        <p:txBody>
          <a:bodyPr vert="eaVert" anchor="ctr"/>
          <a:lstStyle>
            <a:lvl1pPr algn="l">
              <a:defRPr sz="24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90563" y="541340"/>
            <a:ext cx="8553459" cy="5459428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429774" y="1000108"/>
            <a:ext cx="1219157" cy="4214842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035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419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525024" y="274640"/>
            <a:ext cx="2057376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820173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C8E2F-CF00-49A6-A46E-1B1303F80F58}" type="datetimeFigureOut">
              <a:rPr lang="zh-TW" altLang="en-US" smtClean="0"/>
              <a:t>2026/3/27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4714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42C6619F-F3D0-4CE7-B11D-111C54D426FB}" type="datetimeFigureOut">
              <a:rPr lang="zh-TW" altLang="en-US" sz="11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457200">
                <a:defRPr/>
              </a:pPr>
              <a:t>2026/3/27</a:t>
            </a:fld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200">
              <a:defRPr/>
            </a:pPr>
            <a:fld id="{8B684168-1F2E-4601-BCDC-1278F5E0E261}" type="slidenum">
              <a:rPr lang="zh-TW" altLang="en-US" sz="12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algn="ctr" defTabSz="457200">
                <a:defRPr/>
              </a:pPr>
              <a:t>‹#›</a:t>
            </a:fld>
            <a:endParaRPr lang="zh-TW" altLang="en-US" sz="12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42C6619F-F3D0-4CE7-B11D-111C54D426FB}" type="datetimeFigureOut">
              <a:rPr lang="zh-TW" altLang="en-US" sz="11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457200">
                <a:defRPr/>
              </a:pPr>
              <a:t>2026/3/27</a:t>
            </a:fld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200">
              <a:defRPr/>
            </a:pPr>
            <a:fld id="{8B684168-1F2E-4601-BCDC-1278F5E0E261}" type="slidenum">
              <a:rPr lang="zh-TW" altLang="en-US" sz="12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algn="ctr" defTabSz="457200">
                <a:defRPr/>
              </a:pPr>
              <a:t>‹#›</a:t>
            </a:fld>
            <a:endParaRPr lang="zh-TW" altLang="en-US" sz="12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67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42C6619F-F3D0-4CE7-B11D-111C54D426FB}" type="datetimeFigureOut">
              <a:rPr lang="zh-TW" altLang="en-US" sz="11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457200">
                <a:defRPr/>
              </a:pPr>
              <a:t>2026/3/27</a:t>
            </a:fld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200">
              <a:defRPr/>
            </a:pPr>
            <a:fld id="{8B684168-1F2E-4601-BCDC-1278F5E0E261}" type="slidenum">
              <a:rPr lang="zh-TW" altLang="en-US" sz="12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algn="ctr" defTabSz="457200">
                <a:defRPr/>
              </a:pPr>
              <a:t>‹#›</a:t>
            </a:fld>
            <a:endParaRPr lang="zh-TW" altLang="en-US" sz="12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048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42C6619F-F3D0-4CE7-B11D-111C54D426FB}" type="datetimeFigureOut">
              <a:rPr lang="zh-TW" altLang="en-US" sz="11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457200">
                <a:defRPr/>
              </a:pPr>
              <a:t>2026/3/27</a:t>
            </a:fld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200">
              <a:defRPr/>
            </a:pPr>
            <a:fld id="{8B684168-1F2E-4601-BCDC-1278F5E0E261}" type="slidenum">
              <a:rPr lang="zh-TW" altLang="en-US" sz="12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algn="ctr" defTabSz="457200">
                <a:defRPr/>
              </a:pPr>
              <a:t>‹#›</a:t>
            </a:fld>
            <a:endParaRPr lang="zh-TW" altLang="en-US" sz="12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42C6619F-F3D0-4CE7-B11D-111C54D426FB}" type="datetimeFigureOut">
              <a:rPr lang="zh-TW" altLang="en-US" sz="11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457200">
                <a:defRPr/>
              </a:pPr>
              <a:t>2026/3/27</a:t>
            </a:fld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200">
              <a:defRPr/>
            </a:pPr>
            <a:fld id="{8B684168-1F2E-4601-BCDC-1278F5E0E261}" type="slidenum">
              <a:rPr lang="zh-TW" altLang="en-US" sz="12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algn="ctr" defTabSz="457200">
                <a:defRPr/>
              </a:pPr>
              <a:t>‹#›</a:t>
            </a:fld>
            <a:endParaRPr lang="zh-TW" altLang="en-US" sz="12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17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42C6619F-F3D0-4CE7-B11D-111C54D426FB}" type="datetimeFigureOut">
              <a:rPr lang="zh-TW" altLang="en-US" sz="11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457200">
                <a:defRPr/>
              </a:pPr>
              <a:t>2026/3/27</a:t>
            </a:fld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200">
              <a:defRPr/>
            </a:pPr>
            <a:fld id="{8B684168-1F2E-4601-BCDC-1278F5E0E261}" type="slidenum">
              <a:rPr lang="zh-TW" altLang="en-US" sz="12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algn="ctr" defTabSz="457200">
                <a:defRPr/>
              </a:pPr>
              <a:t>‹#›</a:t>
            </a:fld>
            <a:endParaRPr lang="zh-TW" altLang="en-US" sz="12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749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42C6619F-F3D0-4CE7-B11D-111C54D426FB}" type="datetimeFigureOut">
              <a:rPr lang="zh-TW" altLang="en-US" sz="11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457200">
                <a:defRPr/>
              </a:pPr>
              <a:t>2026/3/27</a:t>
            </a:fld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zh-TW" altLang="en-US" sz="11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200">
              <a:defRPr/>
            </a:pPr>
            <a:fld id="{8B684168-1F2E-4601-BCDC-1278F5E0E261}" type="slidenum">
              <a:rPr lang="zh-TW" altLang="en-US" sz="12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algn="ctr" defTabSz="457200">
                <a:defRPr/>
              </a:pPr>
              <a:t>‹#›</a:t>
            </a:fld>
            <a:endParaRPr lang="zh-TW" altLang="en-US" sz="12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52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8423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C8E2F-CF00-49A6-A46E-1B1303F80F58}" type="datetimeFigureOut">
              <a:rPr lang="zh-TW" altLang="en-US" smtClean="0"/>
              <a:t>2026/3/27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133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13">
            <a:duotone>
              <a:schemeClr val="accent1"/>
              <a:srgbClr val="FFFFFF"/>
            </a:duotone>
            <a:lum bright="12000" contrast="40000"/>
          </a:blip>
          <a:stretch>
            <a:fillRect/>
          </a:stretch>
        </p:blipFill>
        <p:spPr>
          <a:xfrm>
            <a:off x="8890413" y="4915144"/>
            <a:ext cx="3301588" cy="19428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12192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 sz="1800"/>
          </a:p>
        </p:txBody>
      </p:sp>
      <p:sp>
        <p:nvSpPr>
          <p:cNvPr id="11" name="矩形 10"/>
          <p:cNvSpPr/>
          <p:nvPr/>
        </p:nvSpPr>
        <p:spPr>
          <a:xfrm>
            <a:off x="0" y="40951"/>
            <a:ext cx="6096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 sz="180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4">
            <a:duotone>
              <a:schemeClr val="accent1"/>
              <a:srgbClr val="FFFFFF"/>
            </a:duotone>
            <a:lum bright="35000" contrast="40000"/>
          </a:blip>
          <a:stretch>
            <a:fillRect/>
          </a:stretch>
        </p:blipFill>
        <p:spPr>
          <a:xfrm>
            <a:off x="0" y="6420446"/>
            <a:ext cx="12192000" cy="4375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C8E2F-CF00-49A6-A46E-1B1303F80F58}" type="datetimeFigureOut">
              <a:rPr lang="zh-TW" altLang="en-US" smtClean="0"/>
              <a:t>2026/3/27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D6A46-64D5-459D-8DD6-226305E9D2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389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2"/>
        </a:buClr>
        <a:buSzPct val="50000"/>
        <a:buFont typeface="Wingdings 2"/>
        <a:buChar char="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3"/>
        </a:buClr>
        <a:buSzPct val="60000"/>
        <a:buFont typeface="Wingdings 2"/>
        <a:buChar char="®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5"/>
        </a:buClr>
        <a:buSzPct val="45000"/>
        <a:buFont typeface="Wingdings 2"/>
        <a:buChar char="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34</a:t>
            </a:r>
            <a:r>
              <a:rPr lang="zh-TW" altLang="en-US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饒平客庄走讀講客</a:t>
            </a: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9" y="1571030"/>
            <a:ext cx="5746033" cy="437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11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客語教學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40-4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饒平客語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繪本書寫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與推廣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116632"/>
            <a:ext cx="496855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29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40-5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客語繪本書寫與推廣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2025.12.26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700808"/>
            <a:ext cx="7992888" cy="520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7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41-1</a:t>
            </a:r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邱美都編寫饒平客語本土唸謠</a:t>
            </a:r>
            <a:br>
              <a:rPr lang="en-US" altLang="zh-TW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556791"/>
            <a:ext cx="5598150" cy="430341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51784" y="1556792"/>
            <a:ext cx="6336704" cy="433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08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41-2</a:t>
            </a:r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邱美都編寫饒平客語本土唸謠歌曲</a:t>
            </a:r>
            <a:br>
              <a:rPr lang="en-US" altLang="zh-TW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1496582"/>
            <a:ext cx="7200800" cy="44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00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41-3</a:t>
            </a:r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邱美都編寫饒平客語本土唸謠</a:t>
            </a:r>
            <a:br>
              <a:rPr lang="en-US" altLang="zh-TW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                </a:t>
            </a:r>
            <a:r>
              <a:rPr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700808"/>
            <a:ext cx="894651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54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41-4</a:t>
            </a:r>
            <a:r>
              <a:rPr lang="zh-TW" altLang="en-US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饒平客語地方話</a:t>
            </a: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QRC</a:t>
            </a:r>
            <a:r>
              <a:rPr lang="zh-TW" altLang="en-US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製作推廣</a:t>
            </a: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5" y="1643868"/>
            <a:ext cx="7056784" cy="430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40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42-1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饒平客語展演與互動</a:t>
            </a:r>
            <a:br>
              <a:rPr lang="en-US" altLang="zh-TW" sz="4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1" y="1556792"/>
            <a:ext cx="702914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02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42-2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饒平客語展演與互動</a:t>
            </a:r>
            <a:br>
              <a:rPr lang="en-US" altLang="zh-TW" sz="4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1628800"/>
            <a:ext cx="684076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59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612" y="1484784"/>
            <a:ext cx="5072876" cy="27323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51720" y="188640"/>
            <a:ext cx="8980785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42-3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饒平客語展演與互動</a:t>
            </a:r>
            <a:br>
              <a:rPr lang="en-US" altLang="zh-TW" sz="4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3680254"/>
            <a:ext cx="2880320" cy="230173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19" y="1700808"/>
            <a:ext cx="3186990" cy="424098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3700012"/>
            <a:ext cx="3295035" cy="229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85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43-1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交流＆提高能見度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844824"/>
            <a:ext cx="8784976" cy="305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53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31504" y="0"/>
            <a:ext cx="9056992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35</a:t>
            </a:r>
            <a:r>
              <a:rPr lang="zh-TW" altLang="en-US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客庄伙房饒平客語</a:t>
            </a: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QRC</a:t>
            </a:r>
            <a:r>
              <a:rPr lang="zh-TW" altLang="en-US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營造</a:t>
            </a: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484784"/>
            <a:ext cx="835292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02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43-2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交流＆提高能見度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572" y="1574794"/>
            <a:ext cx="7776864" cy="43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72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43-3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交流＆提高能見度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1628800"/>
            <a:ext cx="727280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68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43-4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交流＆提高能見度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1" y="1628800"/>
            <a:ext cx="6268027" cy="42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27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07568" y="5797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44-1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媒體報導＆提高能見度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628801"/>
            <a:ext cx="6768752" cy="418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07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07568" y="5797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44-2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媒體報導＆提高能見度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556792"/>
            <a:ext cx="6624736" cy="436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03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45-1</a:t>
            </a:r>
            <a:r>
              <a:rPr lang="zh-TW" altLang="en-US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鐵道文化閩客講</a:t>
            </a: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76" y="1628800"/>
            <a:ext cx="6402243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00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45-2</a:t>
            </a:r>
            <a:r>
              <a:rPr lang="zh-TW" altLang="en-US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鐵道文化閩客講</a:t>
            </a: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613120"/>
            <a:ext cx="734481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47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46 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社區大學饒平客語班 </a:t>
            </a: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</a:t>
            </a:r>
            <a:b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700809"/>
            <a:ext cx="8223110" cy="391145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3629691"/>
            <a:ext cx="2376264" cy="196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96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39244" y="188640"/>
            <a:ext cx="9036496" cy="158417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zh-TW" altLang="en-US" sz="6000" b="1" kern="0" dirty="0">
                <a:solidFill>
                  <a:srgbClr val="C00000"/>
                </a:solidFill>
                <a:latin typeface="Calibri"/>
                <a:ea typeface="標楷體"/>
                <a:cs typeface="Arial"/>
              </a:rPr>
              <a:t>員永村社區大學</a:t>
            </a:r>
            <a:endParaRPr lang="en-US" altLang="zh-TW" sz="6000" b="1" kern="0" dirty="0">
              <a:solidFill>
                <a:srgbClr val="C00000"/>
              </a:solidFill>
              <a:latin typeface="Calibri"/>
              <a:ea typeface="標楷體"/>
              <a:cs typeface="Arial"/>
            </a:endParaRPr>
          </a:p>
          <a:p>
            <a:pPr algn="ctr">
              <a:spcBef>
                <a:spcPts val="0"/>
              </a:spcBef>
            </a:pPr>
            <a:r>
              <a:rPr lang="zh-TW" altLang="en-US" sz="4000" b="1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ea typeface="標楷體"/>
                <a:cs typeface="Arial"/>
              </a:rPr>
              <a:t>尋轉彰化饒平客語～</a:t>
            </a:r>
            <a:r>
              <a:rPr lang="zh-TW" altLang="en-US" sz="4000" b="1" kern="0" dirty="0">
                <a:solidFill>
                  <a:srgbClr val="7030A0"/>
                </a:solidFill>
                <a:latin typeface="Calibri"/>
                <a:ea typeface="標楷體"/>
                <a:cs typeface="Arial"/>
              </a:rPr>
              <a:t>講師 邱美都 </a:t>
            </a:r>
            <a:r>
              <a:rPr lang="en-US" altLang="zh-TW" b="1" kern="0" dirty="0">
                <a:solidFill>
                  <a:srgbClr val="00B050"/>
                </a:solidFill>
                <a:latin typeface="Calibri"/>
                <a:ea typeface="標楷體"/>
                <a:cs typeface="Arial"/>
              </a:rPr>
              <a:t>2020.8.22</a:t>
            </a:r>
            <a:endParaRPr lang="zh-TW" altLang="zh-TW" b="1" kern="0" dirty="0">
              <a:solidFill>
                <a:srgbClr val="00B050"/>
              </a:solidFill>
              <a:latin typeface="Calibri"/>
              <a:ea typeface="標楷體"/>
              <a:cs typeface="Arial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5" y="1988841"/>
            <a:ext cx="6863025" cy="457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70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47</a:t>
            </a:r>
            <a:r>
              <a:rPr lang="zh-TW" altLang="en-US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大學生饒平客語活動宣講</a:t>
            </a: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556792"/>
            <a:ext cx="5529016" cy="436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00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36</a:t>
            </a:r>
            <a:r>
              <a:rPr lang="zh-TW" altLang="en-US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饒平客語本土教材編寫印發</a:t>
            </a:r>
            <a:br>
              <a:rPr lang="en-US" altLang="zh-TW" sz="44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1676697"/>
            <a:ext cx="7308304" cy="411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82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48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客庄文史書冊撰寫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361" y="3886673"/>
            <a:ext cx="2870127" cy="278268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741" y="1772816"/>
            <a:ext cx="3166108" cy="489654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1772816"/>
            <a:ext cx="3881047" cy="48519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3252"/>
            <a:ext cx="3168546" cy="211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58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49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撰寫客家相關論文發表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68" y="1700808"/>
            <a:ext cx="882047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0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229" y="2029535"/>
            <a:ext cx="3983427" cy="298757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388424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VR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客語本土教材研發與教學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642492"/>
            <a:ext cx="5358342" cy="4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48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51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參加客家相關單位團體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2025.12.26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556792"/>
            <a:ext cx="745232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25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52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多元媒體社群行銷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提高饒平能見度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53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參加客語社區輔導團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54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參加客語通行語輔導團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55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參加 客家諮詢委員會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56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參加 卓蘭饒平客家文化協會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57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參加 桃園饒平資源中心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8422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三、尾聲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臺灣饒平客家 </a:t>
            </a:r>
            <a:br>
              <a:rPr lang="en-US" altLang="zh-TW" sz="7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夥伴同心 </a:t>
            </a:r>
            <a:br>
              <a:rPr lang="en-US" altLang="zh-TW" sz="7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建置資源 網絡</a:t>
            </a:r>
            <a:br>
              <a:rPr lang="en-US" altLang="zh-TW" sz="7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團結 力量大</a:t>
            </a:r>
            <a:br>
              <a:rPr lang="en-US" altLang="zh-TW" sz="7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3541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2927648" y="188640"/>
            <a:ext cx="6984776" cy="720080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桃園市饒平客語教學資源中心</a:t>
            </a:r>
          </a:p>
        </p:txBody>
      </p:sp>
      <p:sp>
        <p:nvSpPr>
          <p:cNvPr id="7" name="矩形 6"/>
          <p:cNvSpPr/>
          <p:nvPr/>
        </p:nvSpPr>
        <p:spPr>
          <a:xfrm>
            <a:off x="1559496" y="1052736"/>
            <a:ext cx="878497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6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</a:t>
            </a:r>
            <a:endParaRPr lang="en-US" altLang="zh-TW" sz="6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6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教學經驗 分享會</a:t>
            </a:r>
            <a:endParaRPr lang="en-US" altLang="zh-TW" sz="6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endParaRPr lang="en-US" altLang="zh-TW" sz="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6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endParaRPr lang="en-US" altLang="zh-TW" sz="6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endParaRPr lang="en-US" altLang="zh-TW" sz="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en-US" altLang="zh-TW" sz="60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60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60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dirty="0">
              <a:solidFill>
                <a:prstClr val="black"/>
              </a:solidFill>
              <a:latin typeface="Trebuchet MS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4132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31504" y="188640"/>
            <a:ext cx="8928992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0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37</a:t>
            </a:r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建置臺灣客家</a:t>
            </a:r>
            <a:r>
              <a:rPr lang="en-US" altLang="zh-TW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</a:t>
            </a:r>
            <a:r>
              <a:rPr lang="en-US" altLang="zh-TW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相關短影片 </a:t>
            </a:r>
            <a:r>
              <a:rPr lang="en-US" altLang="zh-TW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1233</a:t>
            </a:r>
            <a:br>
              <a:rPr lang="en-US" altLang="zh-TW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535797"/>
            <a:ext cx="2736304" cy="514413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053" y="1535797"/>
            <a:ext cx="2824768" cy="514413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957" y="1535796"/>
            <a:ext cx="3290575" cy="513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85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25" y="1556792"/>
            <a:ext cx="4607472" cy="34563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38</a:t>
            </a:r>
            <a:r>
              <a:rPr lang="zh-TW" altLang="en-US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饒平客語本土教學教具製作</a:t>
            </a: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2025.12.30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685508"/>
            <a:ext cx="4680520" cy="31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8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39</a:t>
            </a:r>
            <a:r>
              <a:rPr lang="zh-TW" altLang="en-US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饒平客語融入地方活動</a:t>
            </a: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2025.12.26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9" y="1556792"/>
            <a:ext cx="799288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31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40-1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饒平客語繪本書寫與推廣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2025.12.26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72" y="1560857"/>
            <a:ext cx="8748464" cy="522285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714088"/>
            <a:ext cx="4572000" cy="20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15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40-2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饒平客語繪本書寫與推廣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2025.12.26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594693"/>
            <a:ext cx="8784976" cy="527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17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280920" cy="6669360"/>
          </a:xfrm>
        </p:spPr>
        <p:txBody>
          <a:bodyPr>
            <a:no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二、饒平客語教學推廣實務</a:t>
            </a:r>
            <a:b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40-3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饒平客語繪本書寫與推廣</a:t>
            </a:r>
            <a:br>
              <a:rPr lang="en-US" altLang="zh-TW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4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5"/>
          <p:cNvSpPr txBox="1">
            <a:spLocks/>
          </p:cNvSpPr>
          <p:nvPr/>
        </p:nvSpPr>
        <p:spPr>
          <a:xfrm>
            <a:off x="2639616" y="5949280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桃園市饒平客語教學資源中心</a:t>
            </a:r>
            <a:r>
              <a:rPr lang="en-US" altLang="zh-TW" sz="2000" b="1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饒平客語教學經驗分享會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邱美都 薪傳師 主講</a:t>
            </a:r>
            <a:r>
              <a:rPr lang="en-US" altLang="zh-TW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2025.12.26</a:t>
            </a:r>
            <a:r>
              <a:rPr lang="zh-TW" altLang="en-US" sz="2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二下午</a:t>
            </a:r>
            <a:endParaRPr lang="en-US" altLang="zh-TW" sz="20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en-US" sz="2000" b="1" dirty="0">
              <a:solidFill>
                <a:srgbClr val="F496CB">
                  <a:lumMod val="75000"/>
                </a:srgbClr>
              </a:solidFill>
              <a:latin typeface="Trebuchet MS" panose="020B0603020202020204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587836"/>
            <a:ext cx="4768068" cy="229150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58" y="1556793"/>
            <a:ext cx="4560442" cy="303104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043" y="1549373"/>
            <a:ext cx="4568515" cy="422921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29000"/>
            <a:ext cx="4572000" cy="33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9440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龍騰四海">
  <a:themeElements>
    <a:clrScheme name="龍騰四海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龍騰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龍騰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1718</Words>
  <Application>Microsoft Office PowerPoint</Application>
  <PresentationFormat>寬螢幕</PresentationFormat>
  <Paragraphs>142</Paragraphs>
  <Slides>36</Slides>
  <Notes>35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36</vt:i4>
      </vt:variant>
    </vt:vector>
  </HeadingPairs>
  <TitlesOfParts>
    <vt:vector size="49" baseType="lpstr">
      <vt:lpstr>华文楷体</vt:lpstr>
      <vt:lpstr>微軟正黑體</vt:lpstr>
      <vt:lpstr>新細明體</vt:lpstr>
      <vt:lpstr>標楷體</vt:lpstr>
      <vt:lpstr>Arial</vt:lpstr>
      <vt:lpstr>Calibri</vt:lpstr>
      <vt:lpstr>Cambria</vt:lpstr>
      <vt:lpstr>Maiandra GD</vt:lpstr>
      <vt:lpstr>Trebuchet MS</vt:lpstr>
      <vt:lpstr>Wingdings 2</vt:lpstr>
      <vt:lpstr>Wingdings 3</vt:lpstr>
      <vt:lpstr>多面向</vt:lpstr>
      <vt:lpstr>龍騰四海</vt:lpstr>
      <vt:lpstr>二、饒平客語教學推廣實務 34 饒平客庄走讀講客     </vt:lpstr>
      <vt:lpstr>二、饒平客語教學推廣實務 35 客庄伙房饒平客語QRC營造     </vt:lpstr>
      <vt:lpstr>二、饒平客語教學推廣實務 36 饒平客語本土教材編寫印發    </vt:lpstr>
      <vt:lpstr>二、饒平客語教學推廣實務 37 建置臺灣客家(語)相關短影片 1233     </vt:lpstr>
      <vt:lpstr>二、饒平客語教學推廣實務 38 饒平客語本土教學教具製作     </vt:lpstr>
      <vt:lpstr>二、饒平客語教學推廣實務 39 饒平客語融入地方活動      </vt:lpstr>
      <vt:lpstr>二、饒平客語教學推廣實務 40-1 饒平客語繪本書寫與推廣     </vt:lpstr>
      <vt:lpstr>二、饒平客語教學推廣實務 40-2 饒平客語繪本書寫與推廣     </vt:lpstr>
      <vt:lpstr>二、饒平客語教學推廣實務 40-3 饒平客語繪本書寫與推廣     </vt:lpstr>
      <vt:lpstr>二、饒平 客語教學 推廣實務 40-4 饒平客語 繪本書寫 與推廣     </vt:lpstr>
      <vt:lpstr>二、饒平客語教學推廣實務 40-5 客語繪本書寫與推廣     </vt:lpstr>
      <vt:lpstr>二、饒平客語教學推廣實務 41-1 邱美都編寫饒平客語本土唸謠      </vt:lpstr>
      <vt:lpstr>二、饒平客語教學推廣實務 41-2 邱美都編寫饒平客語本土唸謠歌曲      </vt:lpstr>
      <vt:lpstr>二、饒平客語教學推廣實務 41-3 邱美都編寫饒平客語本土唸謠      </vt:lpstr>
      <vt:lpstr>二、饒平客語教學推廣實務 41-4 饒平客語地方話QRC製作推廣      </vt:lpstr>
      <vt:lpstr>二、饒平客語教學推廣實務 42-1 饒平客語展演與互動   </vt:lpstr>
      <vt:lpstr>二、饒平客語教學推廣實務 42-2 饒平客語展演與互動   </vt:lpstr>
      <vt:lpstr>二、饒平客語教學推廣實務 42-3 饒平客語展演與互動   </vt:lpstr>
      <vt:lpstr>二、饒平客語教學推廣實務 43-1 交流＆提高能見度    </vt:lpstr>
      <vt:lpstr>二、饒平客語教學推廣實務 43-2 交流＆提高能見度    </vt:lpstr>
      <vt:lpstr>二、饒平客語教學推廣實務 43-3 交流＆提高能見度    </vt:lpstr>
      <vt:lpstr>二、饒平客語教學推廣實務 43-4 交流＆提高能見度    </vt:lpstr>
      <vt:lpstr>二、饒平客語教學推廣實務 44-1 媒體報導＆提高能見度    </vt:lpstr>
      <vt:lpstr>二、饒平客語教學推廣實務 44-2 媒體報導＆提高能見度    </vt:lpstr>
      <vt:lpstr>二、饒平客語教學推廣實務 45-1 鐵道文化閩客講       </vt:lpstr>
      <vt:lpstr>二、饒平客語教學推廣實務 45-2 鐵道文化閩客講       </vt:lpstr>
      <vt:lpstr>二、饒平客語教學推廣實務 46 社區大學饒平客語班 18期        </vt:lpstr>
      <vt:lpstr>PowerPoint 簡報</vt:lpstr>
      <vt:lpstr>二、饒平客語教學推廣實務 47 大學生饒平客語活動宣講         </vt:lpstr>
      <vt:lpstr>二、饒平客語教學推廣實務 48 客庄文史書冊撰寫      </vt:lpstr>
      <vt:lpstr>二、饒平客語教學推廣實務 49 撰寫客家相關論文發表      </vt:lpstr>
      <vt:lpstr>二、饒平客語教學推廣實務 50 VR客語本土教材研發與教學      </vt:lpstr>
      <vt:lpstr>二、饒平客語教學推廣實務 51 參加客家相關單位團體     </vt:lpstr>
      <vt:lpstr>二、饒平客語教學推廣實務 52 多元媒體社群行銷 提高饒平能見度 53 參加客語社區輔導團 54 參加客語通行語輔導團 55 參加 客家諮詢委員會 56 參加 卓蘭饒平客家文化協會 57參加 桃園饒平資源中心      </vt:lpstr>
      <vt:lpstr>三、尾聲  臺灣饒平客家  夥伴同心  建置資源 網絡  團結 力量大      </vt:lpstr>
      <vt:lpstr>桃園市饒平客語教學資源中心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二、饒平客語教學推廣實務 34 饒平客庄走讀講客     </dc:title>
  <dc:creator>User</dc:creator>
  <cp:lastModifiedBy>User</cp:lastModifiedBy>
  <cp:revision>1</cp:revision>
  <dcterms:created xsi:type="dcterms:W3CDTF">2026-03-27T06:58:30Z</dcterms:created>
  <dcterms:modified xsi:type="dcterms:W3CDTF">2026-03-27T06:58:52Z</dcterms:modified>
</cp:coreProperties>
</file>